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63" r:id="rId2"/>
    <p:sldId id="264" r:id="rId3"/>
    <p:sldId id="265" r:id="rId4"/>
    <p:sldId id="266" r:id="rId5"/>
    <p:sldId id="267" r:id="rId6"/>
    <p:sldId id="268" r:id="rId7"/>
    <p:sldId id="269" r:id="rId8"/>
    <p:sldId id="270" r:id="rId9"/>
    <p:sldId id="271" r:id="rId10"/>
    <p:sldId id="272" r:id="rId11"/>
    <p:sldId id="274" r:id="rId12"/>
    <p:sldId id="275" r:id="rId13"/>
    <p:sldId id="276" r:id="rId14"/>
    <p:sldId id="277" r:id="rId15"/>
  </p:sldIdLst>
  <p:sldSz cx="9144000" cy="6858000" type="screen4x3"/>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8" d="100"/>
          <a:sy n="48" d="100"/>
        </p:scale>
        <p:origin x="528"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98A9839D-4297-4E33-B185-715C8C92B7C6}" type="datetimeFigureOut">
              <a:rPr lang="it-IT" smtClean="0"/>
              <a:t>09/09/2015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9A96F9B-5DBD-477D-80DF-1CE7AC86D6C1}" type="slidenum">
              <a:rPr lang="it-IT" smtClean="0"/>
              <a:t>‹N›</a:t>
            </a:fld>
            <a:endParaRPr lang="it-IT"/>
          </a:p>
        </p:txBody>
      </p:sp>
    </p:spTree>
    <p:extLst>
      <p:ext uri="{BB962C8B-B14F-4D97-AF65-F5344CB8AC3E}">
        <p14:creationId xmlns:p14="http://schemas.microsoft.com/office/powerpoint/2010/main" val="4040655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8A9839D-4297-4E33-B185-715C8C92B7C6}" type="datetimeFigureOut">
              <a:rPr lang="it-IT" smtClean="0"/>
              <a:t>09/09/2015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9A96F9B-5DBD-477D-80DF-1CE7AC86D6C1}" type="slidenum">
              <a:rPr lang="it-IT" smtClean="0"/>
              <a:t>‹N›</a:t>
            </a:fld>
            <a:endParaRPr lang="it-IT"/>
          </a:p>
        </p:txBody>
      </p:sp>
    </p:spTree>
    <p:extLst>
      <p:ext uri="{BB962C8B-B14F-4D97-AF65-F5344CB8AC3E}">
        <p14:creationId xmlns:p14="http://schemas.microsoft.com/office/powerpoint/2010/main" val="683501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8A9839D-4297-4E33-B185-715C8C92B7C6}" type="datetimeFigureOut">
              <a:rPr lang="it-IT" smtClean="0"/>
              <a:t>09/09/2015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9A96F9B-5DBD-477D-80DF-1CE7AC86D6C1}" type="slidenum">
              <a:rPr lang="it-IT" smtClean="0"/>
              <a:t>‹N›</a:t>
            </a:fld>
            <a:endParaRPr lang="it-IT"/>
          </a:p>
        </p:txBody>
      </p:sp>
    </p:spTree>
    <p:extLst>
      <p:ext uri="{BB962C8B-B14F-4D97-AF65-F5344CB8AC3E}">
        <p14:creationId xmlns:p14="http://schemas.microsoft.com/office/powerpoint/2010/main" val="397193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8A9839D-4297-4E33-B185-715C8C92B7C6}" type="datetimeFigureOut">
              <a:rPr lang="it-IT" smtClean="0"/>
              <a:t>09/09/2015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9A96F9B-5DBD-477D-80DF-1CE7AC86D6C1}" type="slidenum">
              <a:rPr lang="it-IT" smtClean="0"/>
              <a:t>‹N›</a:t>
            </a:fld>
            <a:endParaRPr lang="it-IT"/>
          </a:p>
        </p:txBody>
      </p:sp>
    </p:spTree>
    <p:extLst>
      <p:ext uri="{BB962C8B-B14F-4D97-AF65-F5344CB8AC3E}">
        <p14:creationId xmlns:p14="http://schemas.microsoft.com/office/powerpoint/2010/main" val="3029823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98A9839D-4297-4E33-B185-715C8C92B7C6}" type="datetimeFigureOut">
              <a:rPr lang="it-IT" smtClean="0"/>
              <a:t>09/09/2015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9A96F9B-5DBD-477D-80DF-1CE7AC86D6C1}" type="slidenum">
              <a:rPr lang="it-IT" smtClean="0"/>
              <a:t>‹N›</a:t>
            </a:fld>
            <a:endParaRPr lang="it-IT"/>
          </a:p>
        </p:txBody>
      </p:sp>
    </p:spTree>
    <p:extLst>
      <p:ext uri="{BB962C8B-B14F-4D97-AF65-F5344CB8AC3E}">
        <p14:creationId xmlns:p14="http://schemas.microsoft.com/office/powerpoint/2010/main" val="811987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98A9839D-4297-4E33-B185-715C8C92B7C6}" type="datetimeFigureOut">
              <a:rPr lang="it-IT" smtClean="0"/>
              <a:t>09/09/2015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9A96F9B-5DBD-477D-80DF-1CE7AC86D6C1}" type="slidenum">
              <a:rPr lang="it-IT" smtClean="0"/>
              <a:t>‹N›</a:t>
            </a:fld>
            <a:endParaRPr lang="it-IT"/>
          </a:p>
        </p:txBody>
      </p:sp>
    </p:spTree>
    <p:extLst>
      <p:ext uri="{BB962C8B-B14F-4D97-AF65-F5344CB8AC3E}">
        <p14:creationId xmlns:p14="http://schemas.microsoft.com/office/powerpoint/2010/main" val="3927803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98A9839D-4297-4E33-B185-715C8C92B7C6}" type="datetimeFigureOut">
              <a:rPr lang="it-IT" smtClean="0"/>
              <a:t>09/09/2015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9A96F9B-5DBD-477D-80DF-1CE7AC86D6C1}" type="slidenum">
              <a:rPr lang="it-IT" smtClean="0"/>
              <a:t>‹N›</a:t>
            </a:fld>
            <a:endParaRPr lang="it-IT"/>
          </a:p>
        </p:txBody>
      </p:sp>
    </p:spTree>
    <p:extLst>
      <p:ext uri="{BB962C8B-B14F-4D97-AF65-F5344CB8AC3E}">
        <p14:creationId xmlns:p14="http://schemas.microsoft.com/office/powerpoint/2010/main" val="2245542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98A9839D-4297-4E33-B185-715C8C92B7C6}" type="datetimeFigureOut">
              <a:rPr lang="it-IT" smtClean="0"/>
              <a:t>09/09/2015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9A96F9B-5DBD-477D-80DF-1CE7AC86D6C1}" type="slidenum">
              <a:rPr lang="it-IT" smtClean="0"/>
              <a:t>‹N›</a:t>
            </a:fld>
            <a:endParaRPr lang="it-IT"/>
          </a:p>
        </p:txBody>
      </p:sp>
    </p:spTree>
    <p:extLst>
      <p:ext uri="{BB962C8B-B14F-4D97-AF65-F5344CB8AC3E}">
        <p14:creationId xmlns:p14="http://schemas.microsoft.com/office/powerpoint/2010/main" val="1264741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8A9839D-4297-4E33-B185-715C8C92B7C6}" type="datetimeFigureOut">
              <a:rPr lang="it-IT" smtClean="0"/>
              <a:t>09/09/2015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9A96F9B-5DBD-477D-80DF-1CE7AC86D6C1}" type="slidenum">
              <a:rPr lang="it-IT" smtClean="0"/>
              <a:t>‹N›</a:t>
            </a:fld>
            <a:endParaRPr lang="it-IT"/>
          </a:p>
        </p:txBody>
      </p:sp>
    </p:spTree>
    <p:extLst>
      <p:ext uri="{BB962C8B-B14F-4D97-AF65-F5344CB8AC3E}">
        <p14:creationId xmlns:p14="http://schemas.microsoft.com/office/powerpoint/2010/main" val="2504347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8A9839D-4297-4E33-B185-715C8C92B7C6}" type="datetimeFigureOut">
              <a:rPr lang="it-IT" smtClean="0"/>
              <a:t>09/09/2015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9A96F9B-5DBD-477D-80DF-1CE7AC86D6C1}" type="slidenum">
              <a:rPr lang="it-IT" smtClean="0"/>
              <a:t>‹N›</a:t>
            </a:fld>
            <a:endParaRPr lang="it-IT"/>
          </a:p>
        </p:txBody>
      </p:sp>
    </p:spTree>
    <p:extLst>
      <p:ext uri="{BB962C8B-B14F-4D97-AF65-F5344CB8AC3E}">
        <p14:creationId xmlns:p14="http://schemas.microsoft.com/office/powerpoint/2010/main" val="2878647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8A9839D-4297-4E33-B185-715C8C92B7C6}" type="datetimeFigureOut">
              <a:rPr lang="it-IT" smtClean="0"/>
              <a:t>09/09/2015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9A96F9B-5DBD-477D-80DF-1CE7AC86D6C1}" type="slidenum">
              <a:rPr lang="it-IT" smtClean="0"/>
              <a:t>‹N›</a:t>
            </a:fld>
            <a:endParaRPr lang="it-IT"/>
          </a:p>
        </p:txBody>
      </p:sp>
    </p:spTree>
    <p:extLst>
      <p:ext uri="{BB962C8B-B14F-4D97-AF65-F5344CB8AC3E}">
        <p14:creationId xmlns:p14="http://schemas.microsoft.com/office/powerpoint/2010/main" val="405221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20000"/>
                <a:lumOff val="8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A9839D-4297-4E33-B185-715C8C92B7C6}" type="datetimeFigureOut">
              <a:rPr lang="it-IT" smtClean="0"/>
              <a:t>09/09/2015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A96F9B-5DBD-477D-80DF-1CE7AC86D6C1}" type="slidenum">
              <a:rPr lang="it-IT" smtClean="0"/>
              <a:t>‹N›</a:t>
            </a:fld>
            <a:endParaRPr lang="it-IT"/>
          </a:p>
        </p:txBody>
      </p:sp>
    </p:spTree>
    <p:extLst>
      <p:ext uri="{BB962C8B-B14F-4D97-AF65-F5344CB8AC3E}">
        <p14:creationId xmlns:p14="http://schemas.microsoft.com/office/powerpoint/2010/main" val="230431156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6.xml"/><Relationship Id="rId5" Type="http://schemas.openxmlformats.org/officeDocument/2006/relationships/image" Target="../media/image22.jpg"/><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alpha val="50000"/>
          </a:srgb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Belvedere Marittimo . . . </a:t>
            </a:r>
            <a:r>
              <a:rPr lang="it-IT" b="1" dirty="0" err="1" smtClean="0"/>
              <a:t>sea</a:t>
            </a:r>
            <a:r>
              <a:rPr lang="it-IT" b="1" dirty="0" smtClean="0"/>
              <a:t>, art and </a:t>
            </a:r>
            <a:r>
              <a:rPr lang="it-IT" b="1" dirty="0" err="1" smtClean="0"/>
              <a:t>history</a:t>
            </a:r>
            <a:endParaRPr lang="it-IT" b="1"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8" y="3645024"/>
            <a:ext cx="2219325" cy="2066925"/>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700808"/>
            <a:ext cx="4176464" cy="2280709"/>
          </a:xfrm>
          <a:prstGeom prst="rect">
            <a:avLst/>
          </a:prstGeom>
        </p:spPr>
      </p:pic>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6176" y="1484784"/>
            <a:ext cx="1143000" cy="1419225"/>
          </a:xfrm>
          <a:prstGeom prst="rect">
            <a:avLst/>
          </a:prstGeom>
        </p:spPr>
      </p:pic>
    </p:spTree>
    <p:extLst>
      <p:ext uri="{BB962C8B-B14F-4D97-AF65-F5344CB8AC3E}">
        <p14:creationId xmlns:p14="http://schemas.microsoft.com/office/powerpoint/2010/main" val="3090400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00">
            <a:alpha val="50000"/>
          </a:srgb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err="1" smtClean="0"/>
              <a:t>Since</a:t>
            </a:r>
            <a:r>
              <a:rPr lang="it-IT" sz="2800" dirty="0" smtClean="0"/>
              <a:t> 2007, </a:t>
            </a:r>
            <a:r>
              <a:rPr lang="it-IT" sz="2800" dirty="0" err="1" smtClean="0"/>
              <a:t>every</a:t>
            </a:r>
            <a:r>
              <a:rPr lang="it-IT" sz="2800" dirty="0" smtClean="0"/>
              <a:t> </a:t>
            </a:r>
            <a:r>
              <a:rPr lang="it-IT" sz="2800" dirty="0" err="1" smtClean="0"/>
              <a:t>year</a:t>
            </a:r>
            <a:r>
              <a:rPr lang="it-IT" sz="2800" dirty="0" smtClean="0"/>
              <a:t> </a:t>
            </a:r>
            <a:r>
              <a:rPr lang="it-IT" sz="2800" dirty="0" err="1" smtClean="0"/>
              <a:t>during</a:t>
            </a:r>
            <a:r>
              <a:rPr lang="it-IT" sz="2800" dirty="0" smtClean="0"/>
              <a:t> the </a:t>
            </a:r>
            <a:r>
              <a:rPr lang="it-IT" sz="2800" dirty="0" err="1" smtClean="0"/>
              <a:t>summer</a:t>
            </a:r>
            <a:r>
              <a:rPr lang="it-IT" sz="2800" dirty="0" smtClean="0"/>
              <a:t>, in Belvedere </a:t>
            </a:r>
            <a:r>
              <a:rPr lang="it-IT" sz="2800" dirty="0" err="1" smtClean="0"/>
              <a:t>is</a:t>
            </a:r>
            <a:r>
              <a:rPr lang="it-IT" sz="2800" dirty="0" smtClean="0"/>
              <a:t> </a:t>
            </a:r>
            <a:r>
              <a:rPr lang="it-IT" sz="2800" dirty="0" err="1" smtClean="0"/>
              <a:t>taking</a:t>
            </a:r>
            <a:r>
              <a:rPr lang="it-IT" sz="2800" dirty="0" smtClean="0"/>
              <a:t> </a:t>
            </a:r>
            <a:r>
              <a:rPr lang="it-IT" sz="2800" dirty="0" err="1" smtClean="0"/>
              <a:t>place</a:t>
            </a:r>
            <a:r>
              <a:rPr lang="it-IT" sz="2800" dirty="0" smtClean="0"/>
              <a:t> the festival of </a:t>
            </a:r>
            <a:r>
              <a:rPr lang="it-IT" sz="2800" dirty="0" err="1" smtClean="0"/>
              <a:t>fireworks</a:t>
            </a:r>
            <a:r>
              <a:rPr lang="it-IT" sz="2800" dirty="0" smtClean="0"/>
              <a:t> «Note di fuoco». </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smtClean="0"/>
              <a:t>The </a:t>
            </a:r>
            <a:r>
              <a:rPr lang="it-IT" sz="2800" dirty="0" err="1" smtClean="0"/>
              <a:t>greatest</a:t>
            </a:r>
            <a:r>
              <a:rPr lang="it-IT" sz="2800" dirty="0" smtClean="0"/>
              <a:t> </a:t>
            </a:r>
            <a:r>
              <a:rPr lang="it-IT" sz="2800" dirty="0" err="1" smtClean="0"/>
              <a:t>pyrotechnic</a:t>
            </a:r>
            <a:r>
              <a:rPr lang="it-IT" sz="2800" dirty="0" smtClean="0"/>
              <a:t> </a:t>
            </a:r>
            <a:r>
              <a:rPr lang="it-IT" sz="2800" dirty="0" err="1" smtClean="0"/>
              <a:t>Italian</a:t>
            </a:r>
            <a:r>
              <a:rPr lang="it-IT" sz="2800" dirty="0" smtClean="0"/>
              <a:t> </a:t>
            </a:r>
            <a:r>
              <a:rPr lang="it-IT" sz="2800" dirty="0" err="1" smtClean="0"/>
              <a:t>masters</a:t>
            </a:r>
            <a:r>
              <a:rPr lang="it-IT" sz="2800" dirty="0" smtClean="0"/>
              <a:t> come to Belvedere and </a:t>
            </a:r>
            <a:r>
              <a:rPr lang="it-IT" sz="2800" dirty="0" err="1" smtClean="0"/>
              <a:t>give</a:t>
            </a:r>
            <a:r>
              <a:rPr lang="it-IT" sz="2800" dirty="0" smtClean="0"/>
              <a:t> light to the colors to the sound of music.</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smtClean="0"/>
              <a:t/>
            </a:r>
            <a:br>
              <a:rPr lang="it-IT" sz="2800" dirty="0" smtClean="0"/>
            </a:br>
            <a:endParaRPr lang="it-IT" sz="2800"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556793"/>
            <a:ext cx="3600400" cy="2448272"/>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2348880"/>
            <a:ext cx="2619375" cy="1743075"/>
          </a:xfrm>
          <a:prstGeom prst="rect">
            <a:avLst/>
          </a:prstGeom>
        </p:spPr>
      </p:pic>
    </p:spTree>
    <p:extLst>
      <p:ext uri="{BB962C8B-B14F-4D97-AF65-F5344CB8AC3E}">
        <p14:creationId xmlns:p14="http://schemas.microsoft.com/office/powerpoint/2010/main" val="19450204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412776"/>
            <a:ext cx="8229600" cy="3946450"/>
          </a:xfrm>
        </p:spPr>
        <p:txBody>
          <a:bodyPr>
            <a:normAutofit fontScale="90000"/>
          </a:bodyPr>
          <a:lstStyle/>
          <a:p>
            <a:r>
              <a:rPr lang="it-IT" dirty="0" smtClean="0"/>
              <a:t>…And </a:t>
            </a:r>
            <a:r>
              <a:rPr lang="it-IT" dirty="0" err="1" smtClean="0"/>
              <a:t>now</a:t>
            </a:r>
            <a:r>
              <a:rPr lang="it-IT" dirty="0" smtClean="0"/>
              <a:t> some information </a:t>
            </a:r>
            <a:r>
              <a:rPr lang="it-IT" dirty="0" err="1" smtClean="0"/>
              <a:t>about</a:t>
            </a:r>
            <a:r>
              <a:rPr lang="it-IT" dirty="0" smtClean="0"/>
              <a:t> </a:t>
            </a:r>
            <a:r>
              <a:rPr lang="it-IT" dirty="0" err="1" smtClean="0"/>
              <a:t>our</a:t>
            </a:r>
            <a:r>
              <a:rPr lang="it-IT" dirty="0" smtClean="0"/>
              <a:t> </a:t>
            </a:r>
            <a:r>
              <a:rPr lang="it-IT" dirty="0" err="1" smtClean="0"/>
              <a:t>school</a:t>
            </a:r>
            <a:r>
              <a:rPr lang="it-IT" dirty="0" smtClean="0"/>
              <a:t> !!!</a:t>
            </a:r>
            <a:br>
              <a:rPr lang="it-IT" dirty="0" smtClean="0"/>
            </a:br>
            <a:r>
              <a:rPr lang="it-IT" dirty="0"/>
              <a:t/>
            </a:r>
            <a:br>
              <a:rPr lang="it-IT" dirty="0"/>
            </a:br>
            <a:r>
              <a:rPr lang="it-IT" dirty="0"/>
              <a:t/>
            </a:r>
            <a:br>
              <a:rPr lang="it-IT" dirty="0"/>
            </a:br>
            <a:r>
              <a:rPr lang="it-IT" dirty="0" smtClean="0"/>
              <a:t>               Istituto Tommaso Campanella   </a:t>
            </a:r>
            <a:br>
              <a:rPr lang="it-IT" dirty="0" smtClean="0"/>
            </a:br>
            <a:endParaRPr lang="it-IT"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3429000"/>
            <a:ext cx="2047875" cy="2209800"/>
          </a:xfrm>
          <a:prstGeom prst="rect">
            <a:avLst/>
          </a:prstGeom>
        </p:spPr>
      </p:pic>
    </p:spTree>
    <p:extLst>
      <p:ext uri="{BB962C8B-B14F-4D97-AF65-F5344CB8AC3E}">
        <p14:creationId xmlns:p14="http://schemas.microsoft.com/office/powerpoint/2010/main" val="35002453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404664"/>
            <a:ext cx="8229600" cy="2880320"/>
          </a:xfrm>
        </p:spPr>
        <p:txBody>
          <a:bodyPr>
            <a:normAutofit fontScale="90000"/>
          </a:bodyPr>
          <a:lstStyle/>
          <a:p>
            <a:r>
              <a:rPr lang="it-IT" sz="2800" dirty="0" smtClean="0">
                <a:latin typeface="+mn-lt"/>
                <a:ea typeface="BatangChe" panose="02030609000101010101" pitchFamily="49" charset="-127"/>
              </a:rPr>
              <a:t/>
            </a:r>
            <a:br>
              <a:rPr lang="it-IT" sz="2800" dirty="0" smtClean="0">
                <a:latin typeface="+mn-lt"/>
                <a:ea typeface="BatangChe" panose="02030609000101010101" pitchFamily="49" charset="-127"/>
              </a:rPr>
            </a:br>
            <a:r>
              <a:rPr lang="it-IT" sz="2800" dirty="0">
                <a:latin typeface="+mn-lt"/>
                <a:ea typeface="BatangChe" panose="02030609000101010101" pitchFamily="49" charset="-127"/>
              </a:rPr>
              <a:t/>
            </a:r>
            <a:br>
              <a:rPr lang="it-IT" sz="2800" dirty="0">
                <a:latin typeface="+mn-lt"/>
                <a:ea typeface="BatangChe" panose="02030609000101010101" pitchFamily="49" charset="-127"/>
              </a:rPr>
            </a:br>
            <a:r>
              <a:rPr lang="it-IT" sz="2800" dirty="0" smtClean="0">
                <a:latin typeface="+mn-lt"/>
                <a:ea typeface="BatangChe" panose="02030609000101010101" pitchFamily="49" charset="-127"/>
              </a:rPr>
              <a:t/>
            </a:r>
            <a:br>
              <a:rPr lang="it-IT" sz="2800" dirty="0" smtClean="0">
                <a:latin typeface="+mn-lt"/>
                <a:ea typeface="BatangChe" panose="02030609000101010101" pitchFamily="49" charset="-127"/>
              </a:rPr>
            </a:br>
            <a:r>
              <a:rPr lang="it-IT" sz="2800" dirty="0" smtClean="0">
                <a:latin typeface="+mn-lt"/>
                <a:ea typeface="BatangChe" panose="02030609000101010101" pitchFamily="49" charset="-127"/>
              </a:rPr>
              <a:t/>
            </a:r>
            <a:br>
              <a:rPr lang="it-IT" sz="2800" dirty="0" smtClean="0">
                <a:latin typeface="+mn-lt"/>
                <a:ea typeface="BatangChe" panose="02030609000101010101" pitchFamily="49" charset="-127"/>
              </a:rPr>
            </a:br>
            <a:r>
              <a:rPr lang="it-IT" sz="2800" dirty="0">
                <a:latin typeface="+mn-lt"/>
                <a:ea typeface="BatangChe" panose="02030609000101010101" pitchFamily="49" charset="-127"/>
              </a:rPr>
              <a:t/>
            </a:r>
            <a:br>
              <a:rPr lang="it-IT" sz="2800" dirty="0">
                <a:latin typeface="+mn-lt"/>
                <a:ea typeface="BatangChe" panose="02030609000101010101" pitchFamily="49" charset="-127"/>
              </a:rPr>
            </a:br>
            <a:r>
              <a:rPr lang="it-IT" sz="2800" dirty="0" smtClean="0">
                <a:latin typeface="+mn-lt"/>
                <a:ea typeface="BatangChe" panose="02030609000101010101" pitchFamily="49" charset="-127"/>
              </a:rPr>
              <a:t>The </a:t>
            </a:r>
            <a:r>
              <a:rPr lang="it-IT" sz="2800" dirty="0" err="1" smtClean="0">
                <a:latin typeface="+mn-lt"/>
                <a:ea typeface="BatangChe" panose="02030609000101010101" pitchFamily="49" charset="-127"/>
              </a:rPr>
              <a:t>Institute</a:t>
            </a:r>
            <a:r>
              <a:rPr lang="it-IT" sz="2800" dirty="0" smtClean="0">
                <a:latin typeface="+mn-lt"/>
                <a:ea typeface="BatangChe" panose="02030609000101010101" pitchFamily="49" charset="-127"/>
              </a:rPr>
              <a:t>, </a:t>
            </a:r>
            <a:r>
              <a:rPr lang="it-IT" sz="2800" dirty="0" err="1" smtClean="0">
                <a:latin typeface="+mn-lt"/>
                <a:ea typeface="BatangChe" panose="02030609000101010101" pitchFamily="49" charset="-127"/>
              </a:rPr>
              <a:t>founded</a:t>
            </a:r>
            <a:r>
              <a:rPr lang="it-IT" sz="2800" dirty="0" smtClean="0">
                <a:latin typeface="+mn-lt"/>
                <a:ea typeface="BatangChe" panose="02030609000101010101" pitchFamily="49" charset="-127"/>
              </a:rPr>
              <a:t> in 1972, </a:t>
            </a:r>
            <a:r>
              <a:rPr lang="it-IT" sz="2800" dirty="0" err="1" smtClean="0">
                <a:latin typeface="+mn-lt"/>
                <a:ea typeface="BatangChe" panose="02030609000101010101" pitchFamily="49" charset="-127"/>
              </a:rPr>
              <a:t>is</a:t>
            </a:r>
            <a:r>
              <a:rPr lang="it-IT" sz="2800" dirty="0" smtClean="0">
                <a:latin typeface="+mn-lt"/>
                <a:ea typeface="BatangChe" panose="02030609000101010101" pitchFamily="49" charset="-127"/>
              </a:rPr>
              <a:t> a high </a:t>
            </a:r>
            <a:r>
              <a:rPr lang="it-IT" sz="2800" dirty="0" err="1" smtClean="0">
                <a:latin typeface="+mn-lt"/>
                <a:ea typeface="BatangChe" panose="02030609000101010101" pitchFamily="49" charset="-127"/>
              </a:rPr>
              <a:t>school</a:t>
            </a:r>
            <a:r>
              <a:rPr lang="it-IT" sz="2800" dirty="0" smtClean="0">
                <a:latin typeface="+mn-lt"/>
                <a:ea typeface="BatangChe" panose="02030609000101010101" pitchFamily="49" charset="-127"/>
              </a:rPr>
              <a:t> with multiple </a:t>
            </a:r>
            <a:r>
              <a:rPr lang="it-IT" sz="2800" dirty="0" err="1" smtClean="0">
                <a:latin typeface="+mn-lt"/>
                <a:ea typeface="BatangChe" panose="02030609000101010101" pitchFamily="49" charset="-127"/>
              </a:rPr>
              <a:t>adresses</a:t>
            </a:r>
            <a:r>
              <a:rPr lang="it-IT" sz="2800" dirty="0" smtClean="0">
                <a:latin typeface="+mn-lt"/>
                <a:ea typeface="BatangChe" panose="02030609000101010101" pitchFamily="49" charset="-127"/>
              </a:rPr>
              <a:t>. </a:t>
            </a:r>
            <a:r>
              <a:rPr lang="it-IT" sz="2800" dirty="0" err="1" smtClean="0">
                <a:latin typeface="+mn-lt"/>
                <a:ea typeface="BatangChe" panose="02030609000101010101" pitchFamily="49" charset="-127"/>
              </a:rPr>
              <a:t>There</a:t>
            </a:r>
            <a:r>
              <a:rPr lang="it-IT" sz="2800" dirty="0" smtClean="0">
                <a:latin typeface="+mn-lt"/>
                <a:ea typeface="BatangChe" panose="02030609000101010101" pitchFamily="49" charset="-127"/>
              </a:rPr>
              <a:t> are 5 </a:t>
            </a:r>
            <a:r>
              <a:rPr lang="it-IT" sz="2800" dirty="0" err="1" smtClean="0">
                <a:latin typeface="+mn-lt"/>
                <a:ea typeface="BatangChe" panose="02030609000101010101" pitchFamily="49" charset="-127"/>
              </a:rPr>
              <a:t>Secondary</a:t>
            </a:r>
            <a:r>
              <a:rPr lang="it-IT" sz="2800" dirty="0" smtClean="0">
                <a:latin typeface="+mn-lt"/>
                <a:ea typeface="BatangChe" panose="02030609000101010101" pitchFamily="49" charset="-127"/>
              </a:rPr>
              <a:t> </a:t>
            </a:r>
            <a:r>
              <a:rPr lang="it-IT" sz="2800" dirty="0" err="1" smtClean="0">
                <a:latin typeface="+mn-lt"/>
                <a:ea typeface="BatangChe" panose="02030609000101010101" pitchFamily="49" charset="-127"/>
              </a:rPr>
              <a:t>schools</a:t>
            </a:r>
            <a:r>
              <a:rPr lang="it-IT" sz="2800" dirty="0" smtClean="0">
                <a:latin typeface="+mn-lt"/>
                <a:ea typeface="BatangChe" panose="02030609000101010101" pitchFamily="49" charset="-127"/>
              </a:rPr>
              <a:t>:</a:t>
            </a:r>
            <a:br>
              <a:rPr lang="it-IT" sz="2800" dirty="0" smtClean="0">
                <a:latin typeface="+mn-lt"/>
                <a:ea typeface="BatangChe" panose="02030609000101010101" pitchFamily="49" charset="-127"/>
              </a:rPr>
            </a:br>
            <a:r>
              <a:rPr lang="it-IT" sz="2800" dirty="0" err="1" smtClean="0">
                <a:latin typeface="+mn-lt"/>
                <a:ea typeface="BatangChe" panose="02030609000101010101" pitchFamily="49" charset="-127"/>
              </a:rPr>
              <a:t>Classical</a:t>
            </a:r>
            <a:r>
              <a:rPr lang="it-IT" sz="2800" dirty="0" smtClean="0">
                <a:latin typeface="+mn-lt"/>
                <a:ea typeface="BatangChe" panose="02030609000101010101" pitchFamily="49" charset="-127"/>
              </a:rPr>
              <a:t> High School</a:t>
            </a:r>
            <a:br>
              <a:rPr lang="it-IT" sz="2800" dirty="0" smtClean="0">
                <a:latin typeface="+mn-lt"/>
                <a:ea typeface="BatangChe" panose="02030609000101010101" pitchFamily="49" charset="-127"/>
              </a:rPr>
            </a:br>
            <a:r>
              <a:rPr lang="it-IT" sz="2800" dirty="0" err="1" smtClean="0">
                <a:latin typeface="+mn-lt"/>
                <a:ea typeface="BatangChe" panose="02030609000101010101" pitchFamily="49" charset="-127"/>
              </a:rPr>
              <a:t>Scientific</a:t>
            </a:r>
            <a:r>
              <a:rPr lang="it-IT" sz="2800" dirty="0" smtClean="0">
                <a:latin typeface="+mn-lt"/>
                <a:ea typeface="BatangChe" panose="02030609000101010101" pitchFamily="49" charset="-127"/>
              </a:rPr>
              <a:t> High </a:t>
            </a:r>
            <a:r>
              <a:rPr lang="it-IT" sz="2800" dirty="0" err="1" smtClean="0">
                <a:latin typeface="+mn-lt"/>
                <a:ea typeface="BatangChe" panose="02030609000101010101" pitchFamily="49" charset="-127"/>
              </a:rPr>
              <a:t>school</a:t>
            </a:r>
            <a:r>
              <a:rPr lang="it-IT" sz="2800" dirty="0" smtClean="0">
                <a:latin typeface="+mn-lt"/>
                <a:ea typeface="BatangChe" panose="02030609000101010101" pitchFamily="49" charset="-127"/>
              </a:rPr>
              <a:t/>
            </a:r>
            <a:br>
              <a:rPr lang="it-IT" sz="2800" dirty="0" smtClean="0">
                <a:latin typeface="+mn-lt"/>
                <a:ea typeface="BatangChe" panose="02030609000101010101" pitchFamily="49" charset="-127"/>
              </a:rPr>
            </a:br>
            <a:r>
              <a:rPr lang="it-IT" sz="2800" dirty="0" smtClean="0">
                <a:latin typeface="+mn-lt"/>
                <a:ea typeface="BatangChe" panose="02030609000101010101" pitchFamily="49" charset="-127"/>
              </a:rPr>
              <a:t>Language High School</a:t>
            </a:r>
            <a:br>
              <a:rPr lang="it-IT" sz="2800" dirty="0" smtClean="0">
                <a:latin typeface="+mn-lt"/>
                <a:ea typeface="BatangChe" panose="02030609000101010101" pitchFamily="49" charset="-127"/>
              </a:rPr>
            </a:br>
            <a:r>
              <a:rPr lang="it-IT" sz="2800" dirty="0" smtClean="0">
                <a:latin typeface="+mn-lt"/>
                <a:ea typeface="BatangChe" panose="02030609000101010101" pitchFamily="49" charset="-127"/>
              </a:rPr>
              <a:t>Human </a:t>
            </a:r>
            <a:r>
              <a:rPr lang="it-IT" sz="2800" dirty="0" err="1" smtClean="0">
                <a:latin typeface="+mn-lt"/>
                <a:ea typeface="BatangChe" panose="02030609000101010101" pitchFamily="49" charset="-127"/>
              </a:rPr>
              <a:t>Sciences</a:t>
            </a:r>
            <a:r>
              <a:rPr lang="it-IT" sz="2800" dirty="0" smtClean="0">
                <a:latin typeface="+mn-lt"/>
                <a:ea typeface="BatangChe" panose="02030609000101010101" pitchFamily="49" charset="-127"/>
              </a:rPr>
              <a:t> High School</a:t>
            </a:r>
            <a:br>
              <a:rPr lang="it-IT" sz="2800" dirty="0" smtClean="0">
                <a:latin typeface="+mn-lt"/>
                <a:ea typeface="BatangChe" panose="02030609000101010101" pitchFamily="49" charset="-127"/>
              </a:rPr>
            </a:br>
            <a:r>
              <a:rPr lang="it-IT" sz="2800" dirty="0" smtClean="0">
                <a:latin typeface="+mn-lt"/>
                <a:ea typeface="BatangChe" panose="02030609000101010101" pitchFamily="49" charset="-127"/>
              </a:rPr>
              <a:t>Musical High School</a:t>
            </a:r>
            <a:br>
              <a:rPr lang="it-IT" sz="2800" dirty="0" smtClean="0">
                <a:latin typeface="+mn-lt"/>
                <a:ea typeface="BatangChe" panose="02030609000101010101" pitchFamily="49" charset="-127"/>
              </a:rPr>
            </a:br>
            <a:r>
              <a:rPr lang="it-IT" sz="2800" dirty="0">
                <a:latin typeface="+mn-lt"/>
                <a:ea typeface="BatangChe" panose="02030609000101010101" pitchFamily="49" charset="-127"/>
              </a:rPr>
              <a:t/>
            </a:r>
            <a:br>
              <a:rPr lang="it-IT" sz="2800" dirty="0">
                <a:latin typeface="+mn-lt"/>
                <a:ea typeface="BatangChe" panose="02030609000101010101" pitchFamily="49" charset="-127"/>
              </a:rPr>
            </a:br>
            <a:r>
              <a:rPr lang="it-IT" sz="2800" dirty="0" smtClean="0">
                <a:latin typeface="+mn-lt"/>
                <a:ea typeface="BatangChe" panose="02030609000101010101" pitchFamily="49" charset="-127"/>
              </a:rPr>
              <a:t>The </a:t>
            </a:r>
            <a:r>
              <a:rPr lang="it-IT" sz="2800" dirty="0" err="1" smtClean="0">
                <a:latin typeface="+mn-lt"/>
                <a:ea typeface="BatangChe" panose="02030609000101010101" pitchFamily="49" charset="-127"/>
              </a:rPr>
              <a:t>Institute</a:t>
            </a:r>
            <a:r>
              <a:rPr lang="it-IT" sz="2800" dirty="0" smtClean="0">
                <a:latin typeface="+mn-lt"/>
                <a:ea typeface="BatangChe" panose="02030609000101010101" pitchFamily="49" charset="-127"/>
              </a:rPr>
              <a:t> </a:t>
            </a:r>
            <a:r>
              <a:rPr lang="it-IT" sz="2800" dirty="0" err="1" smtClean="0">
                <a:latin typeface="+mn-lt"/>
                <a:ea typeface="BatangChe" panose="02030609000101010101" pitchFamily="49" charset="-127"/>
              </a:rPr>
              <a:t>is</a:t>
            </a:r>
            <a:r>
              <a:rPr lang="it-IT" sz="2800" dirty="0" smtClean="0">
                <a:latin typeface="+mn-lt"/>
                <a:ea typeface="BatangChe" panose="02030609000101010101" pitchFamily="49" charset="-127"/>
              </a:rPr>
              <a:t> </a:t>
            </a:r>
            <a:r>
              <a:rPr lang="it-IT" sz="2800" dirty="0" err="1" smtClean="0">
                <a:latin typeface="+mn-lt"/>
                <a:ea typeface="BatangChe" panose="02030609000101010101" pitchFamily="49" charset="-127"/>
              </a:rPr>
              <a:t>located</a:t>
            </a:r>
            <a:r>
              <a:rPr lang="it-IT" sz="2800" dirty="0" smtClean="0">
                <a:latin typeface="+mn-lt"/>
                <a:ea typeface="BatangChe" panose="02030609000101010101" pitchFamily="49" charset="-127"/>
              </a:rPr>
              <a:t> in the </a:t>
            </a:r>
            <a:r>
              <a:rPr lang="it-IT" sz="2800" dirty="0" err="1" smtClean="0">
                <a:latin typeface="+mn-lt"/>
                <a:ea typeface="BatangChe" panose="02030609000101010101" pitchFamily="49" charset="-127"/>
              </a:rPr>
              <a:t>historical</a:t>
            </a:r>
            <a:r>
              <a:rPr lang="it-IT" sz="2800" dirty="0" smtClean="0">
                <a:latin typeface="+mn-lt"/>
                <a:ea typeface="BatangChe" panose="02030609000101010101" pitchFamily="49" charset="-127"/>
              </a:rPr>
              <a:t> area of Belvedere Marittimo and </a:t>
            </a:r>
            <a:r>
              <a:rPr lang="it-IT" sz="2800" dirty="0" err="1" smtClean="0">
                <a:latin typeface="+mn-lt"/>
                <a:ea typeface="BatangChe" panose="02030609000101010101" pitchFamily="49" charset="-127"/>
              </a:rPr>
              <a:t>was</a:t>
            </a:r>
            <a:r>
              <a:rPr lang="it-IT" sz="2800" dirty="0" smtClean="0">
                <a:latin typeface="+mn-lt"/>
                <a:ea typeface="BatangChe" panose="02030609000101010101" pitchFamily="49" charset="-127"/>
              </a:rPr>
              <a:t> </a:t>
            </a:r>
            <a:r>
              <a:rPr lang="it-IT" sz="2800" dirty="0" err="1" smtClean="0">
                <a:latin typeface="+mn-lt"/>
                <a:ea typeface="BatangChe" panose="02030609000101010101" pitchFamily="49" charset="-127"/>
              </a:rPr>
              <a:t>attended</a:t>
            </a:r>
            <a:r>
              <a:rPr lang="it-IT" sz="2800" dirty="0" smtClean="0">
                <a:latin typeface="+mn-lt"/>
                <a:ea typeface="BatangChe" panose="02030609000101010101" pitchFamily="49" charset="-127"/>
              </a:rPr>
              <a:t> by over 700 </a:t>
            </a:r>
            <a:r>
              <a:rPr lang="it-IT" sz="2800" dirty="0" err="1" smtClean="0">
                <a:latin typeface="+mn-lt"/>
                <a:ea typeface="BatangChe" panose="02030609000101010101" pitchFamily="49" charset="-127"/>
              </a:rPr>
              <a:t>students</a:t>
            </a:r>
            <a:r>
              <a:rPr lang="it-IT" sz="2800" dirty="0" smtClean="0">
                <a:latin typeface="+mn-lt"/>
                <a:ea typeface="BatangChe" panose="02030609000101010101" pitchFamily="49" charset="-127"/>
              </a:rPr>
              <a:t>.</a:t>
            </a:r>
            <a:br>
              <a:rPr lang="it-IT" sz="2800" dirty="0" smtClean="0">
                <a:latin typeface="+mn-lt"/>
                <a:ea typeface="BatangChe" panose="02030609000101010101" pitchFamily="49" charset="-127"/>
              </a:rPr>
            </a:br>
            <a:r>
              <a:rPr lang="it-IT" sz="2800" dirty="0">
                <a:latin typeface="+mn-lt"/>
                <a:ea typeface="BatangChe" panose="02030609000101010101" pitchFamily="49" charset="-127"/>
              </a:rPr>
              <a:t/>
            </a:r>
            <a:br>
              <a:rPr lang="it-IT" sz="2800" dirty="0">
                <a:latin typeface="+mn-lt"/>
                <a:ea typeface="BatangChe" panose="02030609000101010101" pitchFamily="49" charset="-127"/>
              </a:rPr>
            </a:br>
            <a:r>
              <a:rPr lang="it-IT" sz="2800" dirty="0" smtClean="0">
                <a:latin typeface="+mn-lt"/>
                <a:ea typeface="BatangChe" panose="02030609000101010101" pitchFamily="49" charset="-127"/>
              </a:rPr>
              <a:t/>
            </a:r>
            <a:br>
              <a:rPr lang="it-IT" sz="2800" dirty="0" smtClean="0">
                <a:latin typeface="+mn-lt"/>
                <a:ea typeface="BatangChe" panose="02030609000101010101" pitchFamily="49" charset="-127"/>
              </a:rPr>
            </a:br>
            <a:endParaRPr lang="it-IT" sz="2800" dirty="0">
              <a:latin typeface="+mn-lt"/>
              <a:ea typeface="BatangChe" panose="02030609000101010101" pitchFamily="49" charset="-127"/>
            </a:endParaRP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4293096"/>
            <a:ext cx="3998033" cy="2376264"/>
          </a:xfrm>
          <a:prstGeom prst="rect">
            <a:avLst/>
          </a:prstGeom>
        </p:spPr>
      </p:pic>
    </p:spTree>
    <p:extLst>
      <p:ext uri="{BB962C8B-B14F-4D97-AF65-F5344CB8AC3E}">
        <p14:creationId xmlns:p14="http://schemas.microsoft.com/office/powerpoint/2010/main" val="41406086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800" dirty="0" smtClean="0"/>
              <a:t>The </a:t>
            </a:r>
            <a:r>
              <a:rPr lang="it-IT" sz="2800" dirty="0" err="1" smtClean="0"/>
              <a:t>main</a:t>
            </a:r>
            <a:r>
              <a:rPr lang="it-IT" sz="2800" dirty="0" smtClean="0"/>
              <a:t> </a:t>
            </a:r>
            <a:r>
              <a:rPr lang="it-IT" sz="2800" dirty="0" err="1" smtClean="0"/>
              <a:t>objective</a:t>
            </a:r>
            <a:r>
              <a:rPr lang="it-IT" sz="2800" dirty="0" smtClean="0"/>
              <a:t> of </a:t>
            </a:r>
            <a:r>
              <a:rPr lang="it-IT" sz="2800" dirty="0" err="1"/>
              <a:t>o</a:t>
            </a:r>
            <a:r>
              <a:rPr lang="it-IT" sz="2800" dirty="0" err="1" smtClean="0"/>
              <a:t>ur</a:t>
            </a:r>
            <a:r>
              <a:rPr lang="it-IT" sz="2800" dirty="0" smtClean="0"/>
              <a:t> </a:t>
            </a:r>
            <a:r>
              <a:rPr lang="it-IT" sz="2800" dirty="0" err="1" smtClean="0"/>
              <a:t>headteacher</a:t>
            </a:r>
            <a:r>
              <a:rPr lang="it-IT" sz="2800" dirty="0" smtClean="0"/>
              <a:t> </a:t>
            </a:r>
            <a:r>
              <a:rPr lang="it-IT" sz="2800" b="1" dirty="0" smtClean="0"/>
              <a:t>Maria Grazia </a:t>
            </a:r>
            <a:r>
              <a:rPr lang="it-IT" sz="2800" b="1" dirty="0" err="1" smtClean="0"/>
              <a:t>Cianciulli</a:t>
            </a:r>
            <a:r>
              <a:rPr lang="it-IT" sz="2800" b="1" dirty="0" smtClean="0"/>
              <a:t> </a:t>
            </a:r>
            <a:r>
              <a:rPr lang="it-IT" sz="2800" dirty="0" smtClean="0"/>
              <a:t>with </a:t>
            </a:r>
            <a:r>
              <a:rPr lang="it-IT" sz="2800" dirty="0" err="1" smtClean="0"/>
              <a:t>her</a:t>
            </a:r>
            <a:r>
              <a:rPr lang="it-IT" sz="2800" dirty="0" smtClean="0"/>
              <a:t> staff of </a:t>
            </a:r>
            <a:r>
              <a:rPr lang="it-IT" sz="2800" dirty="0" err="1" smtClean="0"/>
              <a:t>teachers</a:t>
            </a:r>
            <a:r>
              <a:rPr lang="it-IT" sz="2800" dirty="0" smtClean="0"/>
              <a:t> </a:t>
            </a:r>
            <a:r>
              <a:rPr lang="it-IT" sz="2800" dirty="0" err="1" smtClean="0"/>
              <a:t>is</a:t>
            </a:r>
            <a:r>
              <a:rPr lang="it-IT" sz="2800" dirty="0" smtClean="0"/>
              <a:t> to </a:t>
            </a:r>
            <a:r>
              <a:rPr lang="it-IT" sz="2800" dirty="0" err="1" smtClean="0"/>
              <a:t>promote</a:t>
            </a:r>
            <a:r>
              <a:rPr lang="it-IT" sz="2800" dirty="0" smtClean="0"/>
              <a:t> human, moral, </a:t>
            </a:r>
            <a:r>
              <a:rPr lang="it-IT" sz="2800" dirty="0" err="1" smtClean="0"/>
              <a:t>intellectual</a:t>
            </a:r>
            <a:r>
              <a:rPr lang="it-IT" sz="2800" dirty="0" smtClean="0"/>
              <a:t> and social </a:t>
            </a:r>
            <a:r>
              <a:rPr lang="it-IT" sz="2800" dirty="0" err="1" smtClean="0"/>
              <a:t>development</a:t>
            </a:r>
            <a:r>
              <a:rPr lang="it-IT" sz="2800" dirty="0" smtClean="0"/>
              <a:t> of </a:t>
            </a:r>
            <a:r>
              <a:rPr lang="it-IT" sz="2800" dirty="0" err="1" smtClean="0"/>
              <a:t>students</a:t>
            </a:r>
            <a:endParaRPr lang="it-IT" sz="2800"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916832"/>
            <a:ext cx="2016224" cy="3168352"/>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880" y="3861048"/>
            <a:ext cx="5328592" cy="2088232"/>
          </a:xfrm>
          <a:prstGeom prst="rect">
            <a:avLst/>
          </a:prstGeom>
        </p:spPr>
      </p:pic>
    </p:spTree>
    <p:extLst>
      <p:ext uri="{BB962C8B-B14F-4D97-AF65-F5344CB8AC3E}">
        <p14:creationId xmlns:p14="http://schemas.microsoft.com/office/powerpoint/2010/main" val="22754355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4018458"/>
          </a:xfrm>
        </p:spPr>
        <p:txBody>
          <a:bodyPr>
            <a:noAutofit/>
          </a:bodyPr>
          <a:lstStyle/>
          <a:p>
            <a:r>
              <a:rPr lang="it-IT" sz="9600" dirty="0" smtClean="0"/>
              <a:t/>
            </a:r>
            <a:br>
              <a:rPr lang="it-IT" sz="9600" dirty="0" smtClean="0"/>
            </a:br>
            <a:r>
              <a:rPr lang="it-IT" sz="9600" dirty="0"/>
              <a:t/>
            </a:r>
            <a:br>
              <a:rPr lang="it-IT" sz="9600" dirty="0"/>
            </a:br>
            <a:r>
              <a:rPr lang="it-IT" sz="9600" dirty="0" smtClean="0"/>
              <a:t>Bye-Bye</a:t>
            </a:r>
            <a:br>
              <a:rPr lang="it-IT" sz="9600" dirty="0" smtClean="0"/>
            </a:br>
            <a:r>
              <a:rPr lang="it-IT" sz="3200" dirty="0" err="1" smtClean="0"/>
              <a:t>Thanks</a:t>
            </a:r>
            <a:r>
              <a:rPr lang="it-IT" sz="3200" dirty="0" smtClean="0"/>
              <a:t> to </a:t>
            </a:r>
            <a:r>
              <a:rPr lang="it-IT" sz="3200" dirty="0" err="1" smtClean="0"/>
              <a:t>our</a:t>
            </a:r>
            <a:r>
              <a:rPr lang="it-IT" sz="3200" dirty="0" smtClean="0"/>
              <a:t> </a:t>
            </a:r>
            <a:r>
              <a:rPr lang="it-IT" sz="3200" dirty="0" err="1" smtClean="0"/>
              <a:t>school</a:t>
            </a:r>
            <a:r>
              <a:rPr lang="it-IT" sz="3200" dirty="0" smtClean="0"/>
              <a:t> and Futuro Digitale for the </a:t>
            </a:r>
            <a:r>
              <a:rPr lang="it-IT" sz="3200" dirty="0" err="1" smtClean="0"/>
              <a:t>great</a:t>
            </a:r>
            <a:r>
              <a:rPr lang="it-IT" sz="3200" dirty="0" smtClean="0"/>
              <a:t> </a:t>
            </a:r>
            <a:r>
              <a:rPr lang="it-IT" sz="3200" dirty="0" err="1" smtClean="0"/>
              <a:t>opportunity</a:t>
            </a:r>
            <a:r>
              <a:rPr lang="it-IT" sz="3200" dirty="0" smtClean="0"/>
              <a:t> </a:t>
            </a:r>
            <a:r>
              <a:rPr lang="it-IT" sz="3200" dirty="0" err="1" smtClean="0"/>
              <a:t>they</a:t>
            </a:r>
            <a:r>
              <a:rPr lang="it-IT" sz="3200" dirty="0" smtClean="0"/>
              <a:t> </a:t>
            </a:r>
            <a:r>
              <a:rPr lang="it-IT" sz="3200" dirty="0" err="1" smtClean="0"/>
              <a:t>give</a:t>
            </a:r>
            <a:r>
              <a:rPr lang="it-IT" sz="3200" dirty="0" smtClean="0"/>
              <a:t> </a:t>
            </a:r>
            <a:r>
              <a:rPr lang="it-IT" sz="3200" dirty="0" err="1" smtClean="0"/>
              <a:t>us</a:t>
            </a:r>
            <a:r>
              <a:rPr lang="it-IT" sz="3200" dirty="0" smtClean="0"/>
              <a:t>.</a:t>
            </a:r>
            <a:r>
              <a:rPr lang="it-IT" sz="9600" dirty="0" smtClean="0"/>
              <a:t/>
            </a:r>
            <a:br>
              <a:rPr lang="it-IT" sz="9600" dirty="0" smtClean="0"/>
            </a:br>
            <a:r>
              <a:rPr lang="it-IT" sz="3600" dirty="0" smtClean="0"/>
              <a:t>The </a:t>
            </a:r>
            <a:r>
              <a:rPr lang="it-IT" sz="3600" dirty="0" err="1" smtClean="0"/>
              <a:t>Italian</a:t>
            </a:r>
            <a:r>
              <a:rPr lang="it-IT" sz="3600" dirty="0" smtClean="0"/>
              <a:t> Group</a:t>
            </a:r>
            <a:r>
              <a:rPr lang="it-IT" sz="9600" dirty="0" smtClean="0"/>
              <a:t> </a:t>
            </a:r>
            <a:br>
              <a:rPr lang="it-IT" sz="9600" dirty="0" smtClean="0"/>
            </a:br>
            <a:endParaRPr lang="it-IT" sz="9600" dirty="0"/>
          </a:p>
        </p:txBody>
      </p:sp>
    </p:spTree>
    <p:extLst>
      <p:ext uri="{BB962C8B-B14F-4D97-AF65-F5344CB8AC3E}">
        <p14:creationId xmlns:p14="http://schemas.microsoft.com/office/powerpoint/2010/main" val="11532410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00">
            <a:alpha val="50000"/>
          </a:srgb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
            </a:r>
            <a:br>
              <a:rPr lang="it-IT" dirty="0" smtClean="0"/>
            </a:br>
            <a:r>
              <a:rPr lang="it-IT" dirty="0"/>
              <a:t/>
            </a:r>
            <a:br>
              <a:rPr lang="it-IT" dirty="0"/>
            </a:br>
            <a:r>
              <a:rPr lang="it-IT" dirty="0" smtClean="0"/>
              <a:t/>
            </a:r>
            <a:br>
              <a:rPr lang="it-IT" dirty="0" smtClean="0"/>
            </a:br>
            <a:r>
              <a:rPr lang="it-IT" dirty="0" smtClean="0"/>
              <a:t/>
            </a:r>
            <a:br>
              <a:rPr lang="it-IT" dirty="0" smtClean="0"/>
            </a:br>
            <a:r>
              <a:rPr lang="it-IT" dirty="0" smtClean="0"/>
              <a:t/>
            </a:r>
            <a:br>
              <a:rPr lang="it-IT" dirty="0" smtClean="0"/>
            </a:br>
            <a:r>
              <a:rPr lang="it-IT" dirty="0" smtClean="0"/>
              <a:t/>
            </a:r>
            <a:br>
              <a:rPr lang="it-IT" dirty="0" smtClean="0"/>
            </a:br>
            <a:r>
              <a:rPr lang="it-IT" sz="2700" dirty="0" smtClean="0"/>
              <a:t>Belvedere  Marittimo </a:t>
            </a:r>
            <a:r>
              <a:rPr lang="it-IT" sz="2700" dirty="0" err="1" smtClean="0"/>
              <a:t>is</a:t>
            </a:r>
            <a:r>
              <a:rPr lang="it-IT" sz="2700" dirty="0" smtClean="0"/>
              <a:t> a </a:t>
            </a:r>
            <a:r>
              <a:rPr lang="it-IT" sz="2700" dirty="0" err="1" smtClean="0"/>
              <a:t>little</a:t>
            </a:r>
            <a:r>
              <a:rPr lang="it-IT" sz="2700" dirty="0" smtClean="0"/>
              <a:t> </a:t>
            </a:r>
            <a:r>
              <a:rPr lang="it-IT" sz="2700" dirty="0" err="1" smtClean="0"/>
              <a:t>town</a:t>
            </a:r>
            <a:r>
              <a:rPr lang="it-IT" sz="2700" dirty="0" smtClean="0"/>
              <a:t> in Calabria in the </a:t>
            </a:r>
            <a:r>
              <a:rPr lang="it-IT" sz="2700" dirty="0"/>
              <a:t>S</a:t>
            </a:r>
            <a:r>
              <a:rPr lang="it-IT" sz="2700" dirty="0" smtClean="0"/>
              <a:t>outh of </a:t>
            </a:r>
            <a:r>
              <a:rPr lang="it-IT" sz="2700" dirty="0" err="1" smtClean="0"/>
              <a:t>Italy</a:t>
            </a:r>
            <a:r>
              <a:rPr lang="it-IT" sz="2700" dirty="0" smtClean="0"/>
              <a:t>.</a:t>
            </a:r>
            <a:br>
              <a:rPr lang="it-IT" sz="2700" dirty="0" smtClean="0"/>
            </a:br>
            <a:r>
              <a:rPr lang="it-IT" sz="3100" dirty="0"/>
              <a:t/>
            </a:r>
            <a:br>
              <a:rPr lang="it-IT" sz="3100" dirty="0"/>
            </a:br>
            <a:r>
              <a:rPr lang="it-IT" sz="3100" dirty="0" smtClean="0"/>
              <a:t/>
            </a:r>
            <a:br>
              <a:rPr lang="it-IT" sz="3100" dirty="0" smtClean="0"/>
            </a:br>
            <a:r>
              <a:rPr lang="it-IT" sz="3100" dirty="0" smtClean="0"/>
              <a:t/>
            </a:r>
            <a:br>
              <a:rPr lang="it-IT" sz="3100" dirty="0" smtClean="0"/>
            </a:br>
            <a:r>
              <a:rPr lang="it-IT" sz="3100" dirty="0" smtClean="0"/>
              <a:t/>
            </a:r>
            <a:br>
              <a:rPr lang="it-IT" sz="3100" dirty="0" smtClean="0"/>
            </a:br>
            <a:r>
              <a:rPr lang="it-IT" sz="3100" dirty="0" smtClean="0"/>
              <a:t/>
            </a:r>
            <a:br>
              <a:rPr lang="it-IT" sz="3100" dirty="0" smtClean="0"/>
            </a:br>
            <a:r>
              <a:rPr lang="it-IT" sz="3100" dirty="0"/>
              <a:t/>
            </a:r>
            <a:br>
              <a:rPr lang="it-IT" sz="3100" dirty="0"/>
            </a:br>
            <a:r>
              <a:rPr lang="it-IT" sz="2700" dirty="0" err="1" smtClean="0"/>
              <a:t>Those</a:t>
            </a:r>
            <a:r>
              <a:rPr lang="it-IT" sz="2700" dirty="0" smtClean="0"/>
              <a:t> </a:t>
            </a:r>
            <a:r>
              <a:rPr lang="it-IT" sz="2700" dirty="0" err="1" smtClean="0"/>
              <a:t>who</a:t>
            </a:r>
            <a:r>
              <a:rPr lang="it-IT" sz="2700" dirty="0" smtClean="0"/>
              <a:t> </a:t>
            </a:r>
            <a:r>
              <a:rPr lang="it-IT" sz="2700" dirty="0" err="1" smtClean="0"/>
              <a:t>choose</a:t>
            </a:r>
            <a:r>
              <a:rPr lang="it-IT" sz="2700" dirty="0" smtClean="0"/>
              <a:t> Belvedere  </a:t>
            </a:r>
            <a:r>
              <a:rPr lang="it-IT" sz="2700" dirty="0" err="1" smtClean="0"/>
              <a:t>as</a:t>
            </a:r>
            <a:r>
              <a:rPr lang="it-IT" sz="2700" dirty="0" smtClean="0"/>
              <a:t> a </a:t>
            </a:r>
            <a:r>
              <a:rPr lang="it-IT" sz="2700" dirty="0" err="1" smtClean="0"/>
              <a:t>destination</a:t>
            </a:r>
            <a:r>
              <a:rPr lang="it-IT" sz="2700" dirty="0" smtClean="0"/>
              <a:t>  for </a:t>
            </a:r>
            <a:r>
              <a:rPr lang="it-IT" sz="2700" dirty="0" err="1" smtClean="0"/>
              <a:t>their</a:t>
            </a:r>
            <a:r>
              <a:rPr lang="it-IT" sz="2700" dirty="0" smtClean="0"/>
              <a:t> </a:t>
            </a:r>
            <a:r>
              <a:rPr lang="it-IT" sz="2700" dirty="0" err="1" smtClean="0"/>
              <a:t>holidays</a:t>
            </a:r>
            <a:r>
              <a:rPr lang="it-IT" sz="2700" dirty="0" smtClean="0"/>
              <a:t> are lovers of the </a:t>
            </a:r>
            <a:r>
              <a:rPr lang="it-IT" sz="2700" dirty="0" err="1" smtClean="0"/>
              <a:t>sea</a:t>
            </a:r>
            <a:r>
              <a:rPr lang="it-IT" sz="2700" dirty="0" smtClean="0"/>
              <a:t> and the mountain.</a:t>
            </a:r>
            <a:br>
              <a:rPr lang="it-IT" sz="2700" dirty="0" smtClean="0"/>
            </a:br>
            <a:endParaRPr lang="it-IT" sz="2700"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1556792"/>
            <a:ext cx="3312368" cy="1944216"/>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128" y="4869160"/>
            <a:ext cx="2736304" cy="18002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070" y="4509120"/>
            <a:ext cx="3096344" cy="1800200"/>
          </a:xfrm>
          <a:prstGeom prst="rect">
            <a:avLst/>
          </a:prstGeom>
        </p:spPr>
      </p:pic>
    </p:spTree>
    <p:extLst>
      <p:ext uri="{BB962C8B-B14F-4D97-AF65-F5344CB8AC3E}">
        <p14:creationId xmlns:p14="http://schemas.microsoft.com/office/powerpoint/2010/main" val="40663134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00">
            <a:alpha val="50000"/>
          </a:srgb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Belvedere Marittimo </a:t>
            </a:r>
            <a:r>
              <a:rPr lang="it-IT" sz="2800" dirty="0" err="1" smtClean="0"/>
              <a:t>is</a:t>
            </a:r>
            <a:r>
              <a:rPr lang="it-IT" sz="2800" dirty="0" smtClean="0"/>
              <a:t> </a:t>
            </a:r>
            <a:r>
              <a:rPr lang="it-IT" sz="2800" dirty="0" err="1" smtClean="0"/>
              <a:t>divided</a:t>
            </a:r>
            <a:r>
              <a:rPr lang="it-IT" sz="2800" dirty="0" smtClean="0"/>
              <a:t> in </a:t>
            </a:r>
            <a:r>
              <a:rPr lang="it-IT" sz="2800" dirty="0" err="1" smtClean="0"/>
              <a:t>two</a:t>
            </a:r>
            <a:r>
              <a:rPr lang="it-IT" sz="2800" dirty="0" smtClean="0"/>
              <a:t> </a:t>
            </a:r>
            <a:r>
              <a:rPr lang="it-IT" sz="2800" dirty="0" err="1" smtClean="0"/>
              <a:t>areas</a:t>
            </a:r>
            <a:r>
              <a:rPr lang="it-IT" sz="2800" dirty="0" smtClean="0"/>
              <a:t>:</a:t>
            </a:r>
            <a:br>
              <a:rPr lang="it-IT" sz="2800" dirty="0" smtClean="0"/>
            </a:br>
            <a:r>
              <a:rPr lang="it-IT" sz="2800" dirty="0" smtClean="0"/>
              <a:t>the </a:t>
            </a:r>
            <a:r>
              <a:rPr lang="it-IT" sz="2800" dirty="0" err="1" smtClean="0"/>
              <a:t>old</a:t>
            </a:r>
            <a:r>
              <a:rPr lang="it-IT" sz="2800" dirty="0" smtClean="0"/>
              <a:t> </a:t>
            </a:r>
            <a:r>
              <a:rPr lang="it-IT" sz="2800" dirty="0" err="1" smtClean="0"/>
              <a:t>town</a:t>
            </a:r>
            <a:endParaRPr lang="it-IT" sz="2800" dirty="0"/>
          </a:p>
        </p:txBody>
      </p:sp>
      <p:sp>
        <p:nvSpPr>
          <p:cNvPr id="3" name="Segnaposto contenuto 2"/>
          <p:cNvSpPr>
            <a:spLocks noGrp="1"/>
          </p:cNvSpPr>
          <p:nvPr>
            <p:ph idx="1"/>
          </p:nvPr>
        </p:nvSpPr>
        <p:spPr/>
        <p:txBody>
          <a:bodyPr/>
          <a:lstStyle/>
          <a:p>
            <a:pPr marL="0" indent="0">
              <a:buNone/>
            </a:pPr>
            <a:endParaRPr lang="it-IT" dirty="0" smtClean="0"/>
          </a:p>
          <a:p>
            <a:pPr marL="0" indent="0">
              <a:buNone/>
            </a:pPr>
            <a:endParaRPr lang="it-IT" dirty="0" smtClean="0"/>
          </a:p>
          <a:p>
            <a:pPr marL="0" indent="0">
              <a:buNone/>
            </a:pPr>
            <a:endParaRPr lang="it-IT" dirty="0"/>
          </a:p>
          <a:p>
            <a:pPr marL="0" indent="0">
              <a:buNone/>
            </a:pPr>
            <a:endParaRPr lang="it-IT" dirty="0" smtClean="0"/>
          </a:p>
          <a:p>
            <a:pPr marL="0" indent="0" algn="r">
              <a:buNone/>
            </a:pPr>
            <a:r>
              <a:rPr lang="it-IT" sz="2800" dirty="0" smtClean="0"/>
              <a:t>And the </a:t>
            </a:r>
            <a:r>
              <a:rPr lang="it-IT" sz="2800" dirty="0" err="1" smtClean="0"/>
              <a:t>touristic</a:t>
            </a:r>
            <a:r>
              <a:rPr lang="it-IT" sz="2800" dirty="0" smtClean="0"/>
              <a:t> and commercial area.</a:t>
            </a:r>
          </a:p>
          <a:p>
            <a:pPr marL="0" indent="0" algn="r">
              <a:buNone/>
            </a:pPr>
            <a:endParaRPr lang="it-IT" sz="2800"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1887487"/>
            <a:ext cx="3024336" cy="1948341"/>
          </a:xfrm>
          <a:prstGeom prst="rect">
            <a:avLst/>
          </a:prstGeom>
        </p:spPr>
      </p:pic>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4553339"/>
            <a:ext cx="2952328" cy="1775222"/>
          </a:xfrm>
          <a:prstGeom prst="rect">
            <a:avLst/>
          </a:prstGeom>
        </p:spPr>
      </p:pic>
    </p:spTree>
    <p:extLst>
      <p:ext uri="{BB962C8B-B14F-4D97-AF65-F5344CB8AC3E}">
        <p14:creationId xmlns:p14="http://schemas.microsoft.com/office/powerpoint/2010/main" val="3669783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00">
            <a:alpha val="50000"/>
          </a:srgb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67544" y="260648"/>
            <a:ext cx="8229600" cy="1143000"/>
          </a:xfrm>
        </p:spPr>
        <p:txBody>
          <a:bodyPr>
            <a:normAutofit fontScale="90000"/>
          </a:bodyPr>
          <a:lstStyle/>
          <a:p>
            <a:r>
              <a:rPr lang="it-IT" sz="3200" dirty="0" smtClean="0"/>
              <a:t>In the </a:t>
            </a:r>
            <a:r>
              <a:rPr lang="it-IT" sz="3200" dirty="0" err="1" smtClean="0"/>
              <a:t>old</a:t>
            </a:r>
            <a:r>
              <a:rPr lang="it-IT" sz="3200" dirty="0" smtClean="0"/>
              <a:t> </a:t>
            </a:r>
            <a:r>
              <a:rPr lang="it-IT" sz="3200" dirty="0" err="1" smtClean="0"/>
              <a:t>town</a:t>
            </a:r>
            <a:r>
              <a:rPr lang="it-IT" sz="3200" dirty="0" smtClean="0"/>
              <a:t> </a:t>
            </a:r>
            <a:r>
              <a:rPr lang="it-IT" sz="3200" dirty="0" err="1" smtClean="0"/>
              <a:t>you</a:t>
            </a:r>
            <a:r>
              <a:rPr lang="it-IT" sz="3200" dirty="0" smtClean="0"/>
              <a:t> can </a:t>
            </a:r>
            <a:r>
              <a:rPr lang="it-IT" sz="3200" dirty="0" err="1" smtClean="0"/>
              <a:t>visit</a:t>
            </a:r>
            <a:r>
              <a:rPr lang="it-IT" sz="3200" dirty="0" smtClean="0"/>
              <a:t> the Norman </a:t>
            </a:r>
            <a:r>
              <a:rPr lang="it-IT" sz="3200" dirty="0" err="1" smtClean="0"/>
              <a:t>castle</a:t>
            </a:r>
            <a:r>
              <a:rPr lang="it-IT" sz="3200" dirty="0" smtClean="0"/>
              <a:t> </a:t>
            </a:r>
            <a:r>
              <a:rPr lang="it-IT" sz="3200" dirty="0" err="1" smtClean="0"/>
              <a:t>built</a:t>
            </a:r>
            <a:r>
              <a:rPr lang="it-IT" sz="3200" dirty="0" smtClean="0"/>
              <a:t> </a:t>
            </a:r>
            <a:r>
              <a:rPr lang="it-IT" sz="3200" dirty="0" err="1" smtClean="0"/>
              <a:t>around</a:t>
            </a:r>
            <a:r>
              <a:rPr lang="it-IT" sz="3200" dirty="0" smtClean="0"/>
              <a:t> the </a:t>
            </a:r>
            <a:r>
              <a:rPr lang="it-IT" sz="3200" dirty="0" err="1" smtClean="0"/>
              <a:t>year</a:t>
            </a:r>
            <a:r>
              <a:rPr lang="it-IT" sz="3200" dirty="0" smtClean="0"/>
              <a:t> 1000 and </a:t>
            </a:r>
            <a:r>
              <a:rPr lang="it-IT" sz="3200" dirty="0" err="1" smtClean="0"/>
              <a:t>restored</a:t>
            </a:r>
            <a:r>
              <a:rPr lang="it-IT" sz="3200" dirty="0" smtClean="0"/>
              <a:t> by the </a:t>
            </a:r>
            <a:r>
              <a:rPr lang="it-IT" sz="3200" dirty="0" err="1" smtClean="0"/>
              <a:t>Aragon</a:t>
            </a:r>
            <a:r>
              <a:rPr lang="it-IT" sz="3200" dirty="0" smtClean="0"/>
              <a:t> </a:t>
            </a:r>
            <a:r>
              <a:rPr lang="it-IT" sz="3200" dirty="0" err="1" smtClean="0"/>
              <a:t>during</a:t>
            </a:r>
            <a:r>
              <a:rPr lang="it-IT" sz="3200" dirty="0" smtClean="0"/>
              <a:t> the Spanish </a:t>
            </a:r>
            <a:r>
              <a:rPr lang="it-IT" sz="3200" dirty="0" err="1" smtClean="0"/>
              <a:t>domination</a:t>
            </a:r>
            <a:r>
              <a:rPr lang="it-IT" sz="3200" dirty="0" smtClean="0"/>
              <a:t>.</a:t>
            </a:r>
            <a:endParaRPr lang="it-IT" sz="3200"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2060848"/>
            <a:ext cx="2651373" cy="3168352"/>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4" y="2924944"/>
            <a:ext cx="4762500" cy="3207026"/>
          </a:xfrm>
          <a:prstGeom prst="rect">
            <a:avLst/>
          </a:prstGeom>
        </p:spPr>
      </p:pic>
    </p:spTree>
    <p:extLst>
      <p:ext uri="{BB962C8B-B14F-4D97-AF65-F5344CB8AC3E}">
        <p14:creationId xmlns:p14="http://schemas.microsoft.com/office/powerpoint/2010/main" val="16508876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00">
            <a:alpha val="50000"/>
          </a:srgb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err="1" smtClean="0"/>
              <a:t>There</a:t>
            </a:r>
            <a:r>
              <a:rPr lang="it-IT" sz="2800" dirty="0" smtClean="0"/>
              <a:t> are </a:t>
            </a:r>
            <a:r>
              <a:rPr lang="it-IT" sz="2800" dirty="0" err="1" smtClean="0"/>
              <a:t>also</a:t>
            </a:r>
            <a:r>
              <a:rPr lang="it-IT" sz="2800" dirty="0" smtClean="0"/>
              <a:t> </a:t>
            </a:r>
            <a:r>
              <a:rPr lang="it-IT" sz="2800" dirty="0" err="1" smtClean="0"/>
              <a:t>old</a:t>
            </a:r>
            <a:r>
              <a:rPr lang="it-IT" sz="2800" dirty="0" smtClean="0"/>
              <a:t> </a:t>
            </a:r>
            <a:r>
              <a:rPr lang="it-IT" sz="2800" dirty="0" err="1" smtClean="0"/>
              <a:t>monuments</a:t>
            </a:r>
            <a:r>
              <a:rPr lang="it-IT" sz="2800" dirty="0" smtClean="0"/>
              <a:t>: the Madonna delle Grazie </a:t>
            </a:r>
            <a:r>
              <a:rPr lang="it-IT" sz="2800" dirty="0" err="1" smtClean="0"/>
              <a:t>church</a:t>
            </a:r>
            <a:r>
              <a:rPr lang="it-IT" sz="2800" dirty="0" smtClean="0"/>
              <a:t>, The Rosario </a:t>
            </a:r>
            <a:r>
              <a:rPr lang="it-IT" sz="2800" dirty="0" err="1" smtClean="0"/>
              <a:t>church</a:t>
            </a:r>
            <a:r>
              <a:rPr lang="it-IT" sz="2800" dirty="0" smtClean="0"/>
              <a:t> and the Santa Maria del Popolo </a:t>
            </a:r>
            <a:r>
              <a:rPr lang="it-IT" sz="2800" dirty="0" err="1" smtClean="0"/>
              <a:t>church</a:t>
            </a:r>
            <a:r>
              <a:rPr lang="it-IT" sz="2800" dirty="0" smtClean="0"/>
              <a:t>.</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smtClean="0"/>
              <a:t/>
            </a:r>
            <a:br>
              <a:rPr lang="it-IT" sz="2800" dirty="0" smtClean="0"/>
            </a:br>
            <a:endParaRPr lang="it-IT" sz="2800"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628800"/>
            <a:ext cx="3371850" cy="2103120"/>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1556792"/>
            <a:ext cx="2182008" cy="3024336"/>
          </a:xfrm>
          <a:prstGeom prst="rect">
            <a:avLst/>
          </a:prstGeom>
        </p:spPr>
      </p:pic>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7824" y="4011623"/>
            <a:ext cx="1944216" cy="2448272"/>
          </a:xfrm>
          <a:prstGeom prst="rect">
            <a:avLst/>
          </a:prstGeom>
        </p:spPr>
      </p:pic>
    </p:spTree>
    <p:extLst>
      <p:ext uri="{BB962C8B-B14F-4D97-AF65-F5344CB8AC3E}">
        <p14:creationId xmlns:p14="http://schemas.microsoft.com/office/powerpoint/2010/main" val="961044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00">
            <a:alpha val="50000"/>
          </a:srgb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smtClean="0"/>
              <a:t>Belvedere </a:t>
            </a:r>
            <a:r>
              <a:rPr lang="it-IT" sz="2800" dirty="0" err="1" smtClean="0"/>
              <a:t>Marittimo’s</a:t>
            </a:r>
            <a:r>
              <a:rPr lang="it-IT" sz="2800" dirty="0" smtClean="0"/>
              <a:t> patron </a:t>
            </a:r>
            <a:r>
              <a:rPr lang="it-IT" sz="2800" dirty="0" err="1" smtClean="0"/>
              <a:t>is</a:t>
            </a:r>
            <a:r>
              <a:rPr lang="it-IT" sz="2800" dirty="0" smtClean="0"/>
              <a:t> St. Daniel Fasanella </a:t>
            </a:r>
            <a:r>
              <a:rPr lang="it-IT" sz="2800" dirty="0" err="1" smtClean="0"/>
              <a:t>which</a:t>
            </a:r>
            <a:r>
              <a:rPr lang="it-IT" sz="2800" dirty="0" smtClean="0"/>
              <a:t> </a:t>
            </a:r>
            <a:r>
              <a:rPr lang="it-IT" sz="2800" dirty="0" err="1" smtClean="0"/>
              <a:t>is</a:t>
            </a:r>
            <a:r>
              <a:rPr lang="it-IT" sz="2800" dirty="0" smtClean="0"/>
              <a:t> </a:t>
            </a:r>
            <a:r>
              <a:rPr lang="it-IT" sz="2800" dirty="0" err="1" smtClean="0"/>
              <a:t>celebrated</a:t>
            </a:r>
            <a:r>
              <a:rPr lang="it-IT" sz="2800" dirty="0" smtClean="0"/>
              <a:t> </a:t>
            </a:r>
            <a:r>
              <a:rPr lang="it-IT" sz="2800" dirty="0" err="1" smtClean="0"/>
              <a:t>every</a:t>
            </a:r>
            <a:r>
              <a:rPr lang="it-IT" sz="2800" dirty="0" smtClean="0"/>
              <a:t> </a:t>
            </a:r>
            <a:r>
              <a:rPr lang="it-IT" sz="2800" dirty="0" err="1" smtClean="0"/>
              <a:t>year</a:t>
            </a:r>
            <a:r>
              <a:rPr lang="it-IT" sz="2800" dirty="0" smtClean="0"/>
              <a:t> in </a:t>
            </a:r>
            <a:r>
              <a:rPr lang="it-IT" sz="2800" dirty="0" err="1" smtClean="0"/>
              <a:t>October</a:t>
            </a:r>
            <a:r>
              <a:rPr lang="it-IT" sz="2800" dirty="0" smtClean="0"/>
              <a:t> 13 and </a:t>
            </a:r>
            <a:r>
              <a:rPr lang="it-IT" sz="2800" dirty="0" err="1" smtClean="0"/>
              <a:t>his</a:t>
            </a:r>
            <a:r>
              <a:rPr lang="it-IT" sz="2800" dirty="0" smtClean="0"/>
              <a:t> statue </a:t>
            </a:r>
            <a:r>
              <a:rPr lang="it-IT" sz="2800" dirty="0" err="1" smtClean="0"/>
              <a:t>stands</a:t>
            </a:r>
            <a:r>
              <a:rPr lang="it-IT" sz="2800" dirty="0" smtClean="0"/>
              <a:t> in the </a:t>
            </a:r>
            <a:r>
              <a:rPr lang="it-IT" sz="2800" dirty="0" err="1" smtClean="0"/>
              <a:t>Convent</a:t>
            </a:r>
            <a:r>
              <a:rPr lang="it-IT" sz="2800" dirty="0" smtClean="0"/>
              <a:t> of the </a:t>
            </a:r>
            <a:r>
              <a:rPr lang="it-IT" sz="2800" dirty="0" err="1" smtClean="0"/>
              <a:t>Capuchin</a:t>
            </a:r>
            <a:r>
              <a:rPr lang="it-IT" sz="2800" dirty="0" smtClean="0"/>
              <a:t> </a:t>
            </a:r>
            <a:r>
              <a:rPr lang="it-IT" sz="2800" dirty="0" err="1" smtClean="0"/>
              <a:t>Friars</a:t>
            </a:r>
            <a:r>
              <a:rPr lang="it-IT" sz="2800" dirty="0" smtClean="0"/>
              <a:t>.</a:t>
            </a:r>
            <a:br>
              <a:rPr lang="it-IT" sz="2800" dirty="0" smtClean="0"/>
            </a:br>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smtClean="0"/>
              <a:t>In the </a:t>
            </a:r>
            <a:r>
              <a:rPr lang="it-IT" sz="2800" dirty="0" err="1" smtClean="0"/>
              <a:t>Convent</a:t>
            </a:r>
            <a:r>
              <a:rPr lang="it-IT" sz="2800" dirty="0" smtClean="0"/>
              <a:t> </a:t>
            </a:r>
            <a:r>
              <a:rPr lang="it-IT" sz="2800" dirty="0" err="1" smtClean="0"/>
              <a:t>stands</a:t>
            </a:r>
            <a:r>
              <a:rPr lang="it-IT" sz="2800" dirty="0" smtClean="0"/>
              <a:t> the St. </a:t>
            </a:r>
            <a:r>
              <a:rPr lang="it-IT" sz="2800" dirty="0" err="1" smtClean="0"/>
              <a:t>Valentine’s</a:t>
            </a:r>
            <a:r>
              <a:rPr lang="it-IT" sz="2800" dirty="0" smtClean="0"/>
              <a:t> </a:t>
            </a:r>
            <a:r>
              <a:rPr lang="it-IT" sz="2800" dirty="0" err="1" smtClean="0"/>
              <a:t>relics</a:t>
            </a:r>
            <a:r>
              <a:rPr lang="it-IT" sz="2800" dirty="0" smtClean="0"/>
              <a:t> for over 300 </a:t>
            </a:r>
            <a:r>
              <a:rPr lang="it-IT" sz="2800" dirty="0" err="1" smtClean="0"/>
              <a:t>years</a:t>
            </a:r>
            <a:r>
              <a:rPr lang="it-IT" sz="2800" dirty="0" smtClean="0"/>
              <a:t> and </a:t>
            </a:r>
            <a:r>
              <a:rPr lang="it-IT" sz="2800" dirty="0" err="1" smtClean="0"/>
              <a:t>this</a:t>
            </a:r>
            <a:r>
              <a:rPr lang="it-IT" sz="2800" dirty="0" smtClean="0"/>
              <a:t> </a:t>
            </a:r>
            <a:r>
              <a:rPr lang="it-IT" sz="2800" dirty="0" err="1" smtClean="0"/>
              <a:t>is</a:t>
            </a:r>
            <a:r>
              <a:rPr lang="it-IT" sz="2800" dirty="0" smtClean="0"/>
              <a:t> </a:t>
            </a:r>
            <a:r>
              <a:rPr lang="it-IT" sz="2800" dirty="0" err="1" smtClean="0"/>
              <a:t>why</a:t>
            </a:r>
            <a:r>
              <a:rPr lang="it-IT" sz="2800" dirty="0" smtClean="0"/>
              <a:t> Belvedere </a:t>
            </a:r>
            <a:r>
              <a:rPr lang="it-IT" sz="2800" dirty="0" err="1" smtClean="0"/>
              <a:t>is</a:t>
            </a:r>
            <a:r>
              <a:rPr lang="it-IT" sz="2800" dirty="0" smtClean="0"/>
              <a:t> </a:t>
            </a:r>
            <a:r>
              <a:rPr lang="it-IT" sz="2800" dirty="0" err="1" smtClean="0"/>
              <a:t>called</a:t>
            </a:r>
            <a:r>
              <a:rPr lang="it-IT" sz="2800" dirty="0" smtClean="0"/>
              <a:t> the «City of Love»</a:t>
            </a:r>
            <a:br>
              <a:rPr lang="it-IT" sz="2800" dirty="0" smtClean="0"/>
            </a:br>
            <a:r>
              <a:rPr lang="it-IT" sz="2800" dirty="0"/>
              <a:t/>
            </a:r>
            <a:br>
              <a:rPr lang="it-IT" sz="2800" dirty="0"/>
            </a:br>
            <a:r>
              <a:rPr lang="it-IT" sz="2800" dirty="0" smtClean="0"/>
              <a:t/>
            </a:r>
            <a:br>
              <a:rPr lang="it-IT" sz="2800" dirty="0" smtClean="0"/>
            </a:br>
            <a:endParaRPr lang="it-IT" sz="2800"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1988840"/>
            <a:ext cx="2381250" cy="1581150"/>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3867" y="4725144"/>
            <a:ext cx="2664297" cy="1864111"/>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4" y="1700808"/>
            <a:ext cx="4032448" cy="1869182"/>
          </a:xfrm>
          <a:prstGeom prst="rect">
            <a:avLst/>
          </a:prstGeom>
        </p:spPr>
      </p:pic>
    </p:spTree>
    <p:extLst>
      <p:ext uri="{BB962C8B-B14F-4D97-AF65-F5344CB8AC3E}">
        <p14:creationId xmlns:p14="http://schemas.microsoft.com/office/powerpoint/2010/main" val="41956663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00">
            <a:alpha val="50000"/>
          </a:srgb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err="1" smtClean="0"/>
              <a:t>Another</a:t>
            </a:r>
            <a:r>
              <a:rPr lang="it-IT" sz="2800" dirty="0" smtClean="0"/>
              <a:t> </a:t>
            </a:r>
            <a:r>
              <a:rPr lang="it-IT" sz="2800" dirty="0" err="1" smtClean="0"/>
              <a:t>interesting</a:t>
            </a:r>
            <a:r>
              <a:rPr lang="it-IT" sz="2800" dirty="0" smtClean="0"/>
              <a:t> </a:t>
            </a:r>
            <a:r>
              <a:rPr lang="it-IT" sz="2800" dirty="0" err="1" smtClean="0"/>
              <a:t>attraction</a:t>
            </a:r>
            <a:r>
              <a:rPr lang="it-IT" sz="2800" dirty="0" smtClean="0"/>
              <a:t> in Belvedere are the «Calanchi» (Badlands).</a:t>
            </a:r>
            <a:br>
              <a:rPr lang="it-IT" sz="2800" dirty="0" smtClean="0"/>
            </a:br>
            <a:r>
              <a:rPr lang="it-IT" sz="2800" dirty="0" smtClean="0"/>
              <a:t>Badlands are a </a:t>
            </a:r>
            <a:r>
              <a:rPr lang="it-IT" sz="2800" dirty="0" err="1" smtClean="0"/>
              <a:t>type</a:t>
            </a:r>
            <a:r>
              <a:rPr lang="it-IT" sz="2800" dirty="0" smtClean="0"/>
              <a:t> of dry </a:t>
            </a:r>
            <a:r>
              <a:rPr lang="it-IT" sz="2800" dirty="0" err="1" smtClean="0"/>
              <a:t>terrain</a:t>
            </a:r>
            <a:r>
              <a:rPr lang="it-IT" sz="2800" dirty="0" smtClean="0"/>
              <a:t> </a:t>
            </a:r>
            <a:r>
              <a:rPr lang="it-IT" sz="2800" dirty="0" err="1" smtClean="0"/>
              <a:t>where</a:t>
            </a:r>
            <a:r>
              <a:rPr lang="it-IT" sz="2800" dirty="0" smtClean="0"/>
              <a:t> the </a:t>
            </a:r>
            <a:r>
              <a:rPr lang="it-IT" sz="2800" dirty="0" err="1" smtClean="0"/>
              <a:t>rocks</a:t>
            </a:r>
            <a:r>
              <a:rPr lang="it-IT" sz="2800" dirty="0" smtClean="0"/>
              <a:t> and </a:t>
            </a:r>
            <a:r>
              <a:rPr lang="it-IT" sz="2800" dirty="0" err="1" smtClean="0"/>
              <a:t>clay-rich</a:t>
            </a:r>
            <a:r>
              <a:rPr lang="it-IT" sz="2800" dirty="0" smtClean="0"/>
              <a:t> </a:t>
            </a:r>
            <a:r>
              <a:rPr lang="it-IT" sz="2800" dirty="0" err="1" smtClean="0"/>
              <a:t>soils</a:t>
            </a:r>
            <a:r>
              <a:rPr lang="it-IT" sz="2800" dirty="0" smtClean="0"/>
              <a:t> </a:t>
            </a:r>
            <a:r>
              <a:rPr lang="it-IT" sz="2800" dirty="0" err="1" smtClean="0"/>
              <a:t>have</a:t>
            </a:r>
            <a:r>
              <a:rPr lang="it-IT" sz="2800" dirty="0" smtClean="0"/>
              <a:t> </a:t>
            </a:r>
            <a:r>
              <a:rPr lang="it-IT" sz="2800" dirty="0" err="1" smtClean="0"/>
              <a:t>been</a:t>
            </a:r>
            <a:r>
              <a:rPr lang="it-IT" sz="2800" dirty="0" smtClean="0"/>
              <a:t> </a:t>
            </a:r>
            <a:r>
              <a:rPr lang="it-IT" sz="2800" dirty="0" err="1" smtClean="0"/>
              <a:t>eroded</a:t>
            </a:r>
            <a:r>
              <a:rPr lang="it-IT" sz="2800" dirty="0" smtClean="0"/>
              <a:t> by </a:t>
            </a:r>
            <a:r>
              <a:rPr lang="it-IT" sz="2800" dirty="0" err="1" smtClean="0"/>
              <a:t>wind</a:t>
            </a:r>
            <a:r>
              <a:rPr lang="it-IT" sz="2800" dirty="0" smtClean="0"/>
              <a:t> and water.</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smtClean="0"/>
              <a:t>Real </a:t>
            </a:r>
            <a:r>
              <a:rPr lang="it-IT" sz="2800" dirty="0" err="1" smtClean="0"/>
              <a:t>natural</a:t>
            </a:r>
            <a:r>
              <a:rPr lang="it-IT" sz="2800" dirty="0" smtClean="0"/>
              <a:t> </a:t>
            </a:r>
            <a:r>
              <a:rPr lang="it-IT" sz="2800" dirty="0" err="1" smtClean="0"/>
              <a:t>sculptures</a:t>
            </a:r>
            <a:r>
              <a:rPr lang="it-IT" sz="2800" dirty="0" smtClean="0"/>
              <a:t>!</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endParaRPr lang="it-IT" sz="2800"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564904"/>
            <a:ext cx="4824536" cy="2381250"/>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52" y="2564904"/>
            <a:ext cx="2160240" cy="2808312"/>
          </a:xfrm>
          <a:prstGeom prst="rect">
            <a:avLst/>
          </a:prstGeom>
        </p:spPr>
      </p:pic>
    </p:spTree>
    <p:extLst>
      <p:ext uri="{BB962C8B-B14F-4D97-AF65-F5344CB8AC3E}">
        <p14:creationId xmlns:p14="http://schemas.microsoft.com/office/powerpoint/2010/main" val="3823675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00">
            <a:alpha val="50000"/>
          </a:srgb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In Belvedere </a:t>
            </a:r>
            <a:r>
              <a:rPr lang="it-IT" sz="2800" dirty="0" err="1" smtClean="0"/>
              <a:t>there</a:t>
            </a:r>
            <a:r>
              <a:rPr lang="it-IT" sz="2800" dirty="0" smtClean="0"/>
              <a:t> </a:t>
            </a:r>
            <a:r>
              <a:rPr lang="it-IT" sz="2800" dirty="0" err="1" smtClean="0"/>
              <a:t>is</a:t>
            </a:r>
            <a:r>
              <a:rPr lang="it-IT" sz="2800" dirty="0" smtClean="0"/>
              <a:t> a beautiful </a:t>
            </a:r>
            <a:r>
              <a:rPr lang="it-IT" sz="2800" dirty="0" err="1" smtClean="0"/>
              <a:t>seafront</a:t>
            </a:r>
            <a:r>
              <a:rPr lang="it-IT" sz="2800" dirty="0" smtClean="0"/>
              <a:t> </a:t>
            </a:r>
            <a:r>
              <a:rPr lang="it-IT" sz="2800" dirty="0" err="1" smtClean="0"/>
              <a:t>where</a:t>
            </a:r>
            <a:r>
              <a:rPr lang="it-IT" sz="2800" dirty="0" smtClean="0"/>
              <a:t> </a:t>
            </a:r>
            <a:r>
              <a:rPr lang="it-IT" sz="2800" dirty="0" err="1" smtClean="0"/>
              <a:t>people</a:t>
            </a:r>
            <a:r>
              <a:rPr lang="it-IT" sz="2800" dirty="0" smtClean="0"/>
              <a:t> can relax with a </a:t>
            </a:r>
            <a:r>
              <a:rPr lang="it-IT" sz="2800" dirty="0" err="1" smtClean="0"/>
              <a:t>nice</a:t>
            </a:r>
            <a:r>
              <a:rPr lang="it-IT" sz="2800" dirty="0" smtClean="0"/>
              <a:t> </a:t>
            </a:r>
            <a:r>
              <a:rPr lang="it-IT" sz="2800" dirty="0" err="1" smtClean="0"/>
              <a:t>walk</a:t>
            </a:r>
            <a:r>
              <a:rPr lang="it-IT" sz="2800" dirty="0" smtClean="0"/>
              <a:t>.</a:t>
            </a:r>
            <a:endParaRPr lang="it-IT" sz="2800" dirty="0"/>
          </a:p>
        </p:txBody>
      </p:sp>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616" y="2492896"/>
            <a:ext cx="4896544" cy="3456384"/>
          </a:xfrm>
          <a:prstGeom prst="rect">
            <a:avLst/>
          </a:prstGeom>
        </p:spPr>
      </p:pic>
    </p:spTree>
    <p:extLst>
      <p:ext uri="{BB962C8B-B14F-4D97-AF65-F5344CB8AC3E}">
        <p14:creationId xmlns:p14="http://schemas.microsoft.com/office/powerpoint/2010/main" val="21257657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00">
            <a:alpha val="50000"/>
          </a:srgb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Belvedere Marittimo </a:t>
            </a:r>
            <a:r>
              <a:rPr lang="it-IT" sz="2800" dirty="0" err="1" smtClean="0"/>
              <a:t>cuisine</a:t>
            </a:r>
            <a:r>
              <a:rPr lang="it-IT" sz="2800" dirty="0" smtClean="0"/>
              <a:t> </a:t>
            </a:r>
            <a:r>
              <a:rPr lang="it-IT" sz="2800" dirty="0" err="1" smtClean="0"/>
              <a:t>is</a:t>
            </a:r>
            <a:r>
              <a:rPr lang="it-IT" sz="2800" dirty="0" smtClean="0"/>
              <a:t> </a:t>
            </a:r>
            <a:r>
              <a:rPr lang="it-IT" sz="2800" dirty="0" err="1" smtClean="0"/>
              <a:t>very</a:t>
            </a:r>
            <a:r>
              <a:rPr lang="it-IT" sz="2800" dirty="0" smtClean="0"/>
              <a:t> </a:t>
            </a:r>
            <a:r>
              <a:rPr lang="it-IT" sz="2800" dirty="0" err="1" smtClean="0"/>
              <a:t>rich</a:t>
            </a:r>
            <a:r>
              <a:rPr lang="it-IT" sz="2800" dirty="0" smtClean="0"/>
              <a:t> of </a:t>
            </a:r>
            <a:r>
              <a:rPr lang="it-IT" sz="2800" dirty="0" err="1" smtClean="0"/>
              <a:t>dishes</a:t>
            </a:r>
            <a:r>
              <a:rPr lang="it-IT" sz="2800" dirty="0" smtClean="0"/>
              <a:t> of </a:t>
            </a:r>
            <a:r>
              <a:rPr lang="it-IT" sz="2800" dirty="0" err="1" smtClean="0"/>
              <a:t>meat</a:t>
            </a:r>
            <a:r>
              <a:rPr lang="it-IT" sz="2800" dirty="0" smtClean="0"/>
              <a:t>, </a:t>
            </a:r>
            <a:r>
              <a:rPr lang="it-IT" sz="2800" dirty="0" err="1" smtClean="0"/>
              <a:t>cheese</a:t>
            </a:r>
            <a:r>
              <a:rPr lang="it-IT" sz="2800" dirty="0" smtClean="0"/>
              <a:t> and </a:t>
            </a:r>
            <a:r>
              <a:rPr lang="it-IT" sz="2800" dirty="0" err="1" smtClean="0"/>
              <a:t>fish</a:t>
            </a:r>
            <a:r>
              <a:rPr lang="it-IT" sz="2800" dirty="0" smtClean="0"/>
              <a:t>.</a:t>
            </a:r>
            <a:endParaRPr lang="it-IT" sz="2800"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916832"/>
            <a:ext cx="3168353" cy="2520281"/>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943607"/>
            <a:ext cx="3048000" cy="1714500"/>
          </a:xfrm>
          <a:prstGeom prst="rect">
            <a:avLst/>
          </a:prstGeom>
        </p:spPr>
      </p:pic>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2080" y="4077072"/>
            <a:ext cx="2466975" cy="1847850"/>
          </a:xfrm>
          <a:prstGeom prst="rect">
            <a:avLst/>
          </a:prstGeom>
        </p:spPr>
      </p:pic>
      <p:pic>
        <p:nvPicPr>
          <p:cNvPr id="6" name="Immagin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9672" y="4869160"/>
            <a:ext cx="2808312" cy="1740540"/>
          </a:xfrm>
          <a:prstGeom prst="rect">
            <a:avLst/>
          </a:prstGeom>
        </p:spPr>
      </p:pic>
    </p:spTree>
    <p:extLst>
      <p:ext uri="{BB962C8B-B14F-4D97-AF65-F5344CB8AC3E}">
        <p14:creationId xmlns:p14="http://schemas.microsoft.com/office/powerpoint/2010/main" val="109405564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1468</TotalTime>
  <Words>117</Words>
  <Application>Microsoft Office PowerPoint</Application>
  <PresentationFormat>Presentazione su schermo (4:3)</PresentationFormat>
  <Paragraphs>19</Paragraphs>
  <Slides>14</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14</vt:i4>
      </vt:variant>
    </vt:vector>
  </HeadingPairs>
  <TitlesOfParts>
    <vt:vector size="18" baseType="lpstr">
      <vt:lpstr>BatangChe</vt:lpstr>
      <vt:lpstr>Arial</vt:lpstr>
      <vt:lpstr>Calibri</vt:lpstr>
      <vt:lpstr>Tema di Office</vt:lpstr>
      <vt:lpstr>Belvedere Marittimo . . . sea, art and history</vt:lpstr>
      <vt:lpstr>      Belvedere  Marittimo is a little town in Calabria in the South of Italy.       Those who choose Belvedere  as a destination  for their holidays are lovers of the sea and the mountain. </vt:lpstr>
      <vt:lpstr>Belvedere Marittimo is divided in two areas: the old town</vt:lpstr>
      <vt:lpstr>In the old town you can visit the Norman castle built around the year 1000 and restored by the Aragon during the Spanish domination.</vt:lpstr>
      <vt:lpstr>     There are also old monuments: the Madonna delle Grazie church, The Rosario church and the Santa Maria del Popolo church.     </vt:lpstr>
      <vt:lpstr>           Belvedere Marittimo’s patron is St. Daniel Fasanella which is celebrated every year in October 13 and his statue stands in the Convent of the Capuchin Friars.       In the Convent stands the St. Valentine’s relics for over 300 years and this is why Belvedere is called the «City of Love»   </vt:lpstr>
      <vt:lpstr>                        Another interesting attraction in Belvedere are the «Calanchi» (Badlands). Badlands are a type of dry terrain where the rocks and clay-rich soils have been eroded by wind and water.          Real natural sculptures!           </vt:lpstr>
      <vt:lpstr>In Belvedere there is a beautiful seafront where people can relax with a nice walk.</vt:lpstr>
      <vt:lpstr>Belvedere Marittimo cuisine is very rich of dishes of meat, cheese and fish.</vt:lpstr>
      <vt:lpstr>                   Since 2007, every year during the summer, in Belvedere is taking place the festival of fireworks «Note di fuoco».           The greatest pyrotechnic Italian masters come to Belvedere and give light to the colors to the sound of music.         </vt:lpstr>
      <vt:lpstr>…And now some information about our school !!!                  Istituto Tommaso Campanella    </vt:lpstr>
      <vt:lpstr>     The Institute, founded in 1972, is a high school with multiple adresses. There are 5 Secondary schools: Classical High School Scientific High school Language High School Human Sciences High School Musical High School  The Institute is located in the historical area of Belvedere Marittimo and was attended by over 700 students.   </vt:lpstr>
      <vt:lpstr>The main objective of our headteacher Maria Grazia Cianciulli with her staff of teachers is to promote human, moral, intellectual and social development of students</vt:lpstr>
      <vt:lpstr>  Bye-Bye Thanks to our school and Futuro Digitale for the great opportunity they give us. The Italian Group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Aberto</dc:creator>
  <cp:lastModifiedBy>Docente</cp:lastModifiedBy>
  <cp:revision>44</cp:revision>
  <cp:lastPrinted>2015-09-01T23:05:29Z</cp:lastPrinted>
  <dcterms:created xsi:type="dcterms:W3CDTF">2015-07-27T09:34:45Z</dcterms:created>
  <dcterms:modified xsi:type="dcterms:W3CDTF">2015-09-09T05:54:16Z</dcterms:modified>
</cp:coreProperties>
</file>